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8" r:id="rId4"/>
    <p:sldId id="265" r:id="rId5"/>
    <p:sldId id="266" r:id="rId6"/>
    <p:sldId id="267" r:id="rId7"/>
    <p:sldId id="270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945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36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2021-09-14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2021-09-14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2021-09-14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2021-09-14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2021-09-14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2021-09-14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2021-09-14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2021-09-14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2021-09-14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2021-09-14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2021-09-14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E8BAE-C0CF-4FF4-BD57-44137EB217BE}" type="datetimeFigureOut">
              <a:rPr lang="ko-KR" altLang="en-US" smtClean="0"/>
              <a:pPr/>
              <a:t>2021-09-14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■ 신용정보활</a:t>
            </a:r>
            <a:r>
              <a:rPr lang="ko-KR" altLang="en-US" dirty="0"/>
              <a:t>용</a:t>
            </a:r>
            <a:r>
              <a:rPr lang="ko-KR" altLang="en-US" dirty="0" smtClean="0"/>
              <a:t>체제 개정사항 비교표 </a:t>
            </a:r>
            <a:r>
              <a:rPr lang="en-US" altLang="ko-KR" dirty="0" smtClean="0"/>
              <a:t>V2.0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357166"/>
          </a:xfrm>
          <a:prstGeom prst="rect">
            <a:avLst/>
          </a:prstGeom>
          <a:solidFill>
            <a:srgbClr val="3094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2844" y="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개정사항 비교표 보기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85721" y="928670"/>
          <a:ext cx="8643997" cy="559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1749"/>
                <a:gridCol w="3781750"/>
                <a:gridCol w="1080498"/>
              </a:tblGrid>
              <a:tr h="5000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변경 전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j-lt"/>
                        </a:rPr>
                        <a:t>변경 후</a:t>
                      </a:r>
                      <a:endParaRPr lang="ko-KR" altLang="en-US" sz="1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비고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1157894">
                <a:tc>
                  <a:txBody>
                    <a:bodyPr/>
                    <a:lstStyle/>
                    <a:p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이용목적</a:t>
                      </a: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  가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상거래 관계의 설정 여부의 판단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상거래 관계의     설정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유지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이행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관리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금융사고 조사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분쟁 해결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민원 처리 및 법령상 의무이행 등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  나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고객이 직접 제공한 개인신용정보 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그 고객과의 상거래에서 생긴 신용정보 포함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를 제공받은 목적</a:t>
                      </a: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  다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기타 법에서 허용하는 공공기관 정책자료로 활용</a:t>
                      </a:r>
                      <a:endParaRPr lang="ko-KR" altLang="en-US" sz="800" b="0" i="0" u="none" strike="noStrike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(1)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이용목적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신용정보 주체가 신청한 금융거래 등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상거래 설정 및 유지여부 판단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금융사고 조사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분쟁 해결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민원처리 등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금융거래와 관련하여 신용정보회사 또는 신용정보집중기관에 대한 개인신용정보의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조회</a:t>
                      </a:r>
                      <a:endParaRPr lang="en-US" altLang="ko-KR" sz="800" kern="120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통계작성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연구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산업적 연구 포함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)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공익적 기록보존 목적 등</a:t>
                      </a:r>
                      <a:endParaRPr lang="ko-KR" altLang="en-US" sz="800" kern="120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 smtClean="0"/>
                        <a:t>이용목적 내용 추가</a:t>
                      </a:r>
                      <a:endParaRPr lang="ko-KR" altLang="en-US" sz="800" dirty="0"/>
                    </a:p>
                  </a:txBody>
                  <a:tcPr/>
                </a:tc>
              </a:tr>
              <a:tr h="3936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식별정보 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개인의 성명 및 주민등록번호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외국인의 경우 외국인등록번호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재외동포의 경우 국내거소 신고번호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외국인등록번호 또는 국내거소신고번호가 없는 경우 </a:t>
                      </a:r>
                      <a:r>
                        <a:rPr lang="ko-KR" altLang="en-US" sz="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외국인ㆍ재외동포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신용정보 등록번호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개인기업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법인의 상호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사업자ㆍ법인등록번호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대표자 성명 등</a:t>
                      </a:r>
                      <a:endParaRPr lang="en-US" altLang="ko-KR" sz="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신용거래정보 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개인신용거래정보</a:t>
                      </a: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대출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채무보증 및 신용카드 현금서비스현황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신용카드 발급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해지사실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연체정보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대위변제ㆍ대지급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정보 등</a:t>
                      </a: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기업신용거래정보</a:t>
                      </a: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대출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채무보증 및 신용카드 발급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해지사실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연체정보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대위변제ㆍ대지급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정보 등</a:t>
                      </a:r>
                    </a:p>
                    <a:p>
                      <a:pPr latinLnBrk="1"/>
                      <a:endParaRPr lang="en-US" altLang="ko-KR" sz="800" dirty="0" smtClean="0"/>
                    </a:p>
                    <a:p>
                      <a:pPr latinLnBrk="1"/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금융질서문란정보</a:t>
                      </a:r>
                      <a:r>
                        <a:rPr lang="ko-KR" altLang="en-US" sz="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부정한 방법으로 대출을 받는 등 금융거래질서를 문란하게 한 사실 등</a:t>
                      </a:r>
                      <a:endParaRPr lang="en-US" altLang="ko-KR" sz="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신용능력정보 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회사의 개황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사업의 내용 등 일반정보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재무상태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재무비율 등 재무에 관한 사항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감사인의 감사의견 및 납세실적 등 </a:t>
                      </a:r>
                      <a:r>
                        <a:rPr lang="ko-KR" altLang="en-US" sz="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비재무에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관한 사항 등</a:t>
                      </a:r>
                      <a:endParaRPr lang="en-US" altLang="ko-KR" sz="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공공기록정보 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국세ㆍ지방세ㆍ관세ㆍ과태료ㆍ고용산재보험료의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체납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법원의 판결에 의해 </a:t>
                      </a:r>
                      <a:r>
                        <a:rPr lang="ko-KR" altLang="en-US" sz="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채무불이행자로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등록된 사실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개인회생절차가 진행중인 거래처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신용회복지원이 확정된 거래처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파산으로 인한 면책 결정을 받은 거래처 등</a:t>
                      </a:r>
                      <a:endParaRPr lang="ko-KR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식별정보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특정 신용정보주체를 식별할 수 있는 정보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altLang="ko-KR" sz="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개인식별번호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주민등록번호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외국인등록번호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여권번호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운전면허번호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국내거소신고번호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성명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주소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전화번호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전자우편주소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성별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국적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거소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국내거소신  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고번호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개인기업 및 법인의 상호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사업자ㆍ법인등록번호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고유번호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사업장주소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업종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대표자 성명 등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개인기업 및 법인의 상호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사업자ㆍ법인등록번호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고유번호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사업장주소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업종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대표자 성명 등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신용거래정보 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신용정보주체의 거래내용을 판단할 수 있는 정보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개인신용거래정보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채무보증 및 신용카드 현금서비스현황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신용카드 발   </a:t>
                      </a:r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급 및 해지사실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연체정보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대위변제ㆍ대지급정보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어음ㆍ수표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부도정보 등 </a:t>
                      </a:r>
                      <a:endParaRPr lang="en-US" altLang="ko-KR" sz="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lang="en-US" altLang="ko-KR" sz="8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금융거래 상거래와 관련하여 그 거래의 종류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기간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금액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금리 및 한도 등에 관 </a:t>
                      </a:r>
                      <a:endParaRPr lang="en-US" altLang="ko-KR" sz="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한 정보</a:t>
                      </a: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기업신용거래정보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신용카드 발급 및 해지사실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연체정보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대위변제ㆍ대지급</a:t>
                      </a:r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어음ㆍ수표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부도정보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대출ㆍ지급보증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등 신용공여현황 등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신용도판단정보 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신용정보주체의 신용도를 판단할 수 있는 정보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금융거래 등 상거래와 관련하여 발생한 채무의 불이행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연체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부도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대위변제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대지급과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그 밖의 부정한 방법에 의한 신용질서 문란행위와 관련된 금액 및 발생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해소의 시기 등에 관한 사항</a:t>
                      </a: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신용정보주체가 법인인 경우 실제 법인의 경영에 참여하여 법인을 사실상 지배하는 자로서 대통령령으로 정하는 자에 관한 정보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신용능력정보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신용정보주체의 신용거래능력을 판단할 수 있는 정보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개인의 직업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재산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채무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소득의 총액 및 납세실적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그 밖에 이와 유사한 정보</a:t>
                      </a: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회사의 개황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사업의 내용 등 일반정보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재무상태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재무비율 등 재무에 관한 사항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감사인의 감사의견 및 납세실적 등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비재무에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관한 사항 등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공공기록정보 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상기 정보 외에 신용정보주체의 신용을 판단할 때 필요한 정보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국세ㆍ지방세ㆍ관세ㆍ과태료ㆍ고용산재보험료의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체납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법원의 판결에 의해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채무불이행자로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등록된 사실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개인회생절차가 진행 중인 거래처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신용회복지원이 확정된 거래처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파산으로 인한 면책 결정</a:t>
                      </a:r>
                    </a:p>
                    <a:p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을 받은 거래처 등</a:t>
                      </a:r>
                    </a:p>
                    <a:p>
                      <a:pPr latinLnBrk="1"/>
                      <a:endParaRPr lang="ko-KR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 smtClean="0"/>
                        <a:t>신용정보의 종류설명추가</a:t>
                      </a:r>
                      <a:endParaRPr lang="en-US" altLang="ko-KR" sz="800" dirty="0" smtClean="0"/>
                    </a:p>
                    <a:p>
                      <a:pPr latinLnBrk="1"/>
                      <a:r>
                        <a:rPr lang="ko-KR" altLang="en-US" sz="800" dirty="0" smtClean="0"/>
                        <a:t>신용도판단정보추가</a:t>
                      </a:r>
                      <a:endParaRPr lang="en-US" altLang="ko-KR" sz="800" dirty="0" smtClean="0"/>
                    </a:p>
                    <a:p>
                      <a:pPr latinLnBrk="1"/>
                      <a:r>
                        <a:rPr lang="ko-KR" altLang="en-US" sz="800" dirty="0" smtClean="0"/>
                        <a:t>금융질서문란정보 신용도판단정보에</a:t>
                      </a:r>
                      <a:r>
                        <a:rPr lang="ko-KR" altLang="en-US" sz="800" baseline="0" dirty="0" smtClean="0"/>
                        <a:t> 포함공시</a:t>
                      </a:r>
                      <a:endParaRPr lang="ko-KR" altLang="en-US" sz="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■ 신용정보활</a:t>
            </a:r>
            <a:r>
              <a:rPr lang="ko-KR" altLang="en-US" dirty="0"/>
              <a:t>용</a:t>
            </a:r>
            <a:r>
              <a:rPr lang="ko-KR" altLang="en-US" dirty="0" smtClean="0"/>
              <a:t>체제 개정사항 비교표 </a:t>
            </a:r>
            <a:r>
              <a:rPr lang="en-US" altLang="ko-KR" dirty="0" smtClean="0"/>
              <a:t>V2.0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357166"/>
          </a:xfrm>
          <a:prstGeom prst="rect">
            <a:avLst/>
          </a:prstGeom>
          <a:solidFill>
            <a:srgbClr val="3094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2844" y="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개정사항 비교표 보기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85721" y="928671"/>
          <a:ext cx="8643997" cy="5686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1749"/>
                <a:gridCol w="3781750"/>
                <a:gridCol w="1080498"/>
              </a:tblGrid>
              <a:tr h="496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변경 전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j-lt"/>
                        </a:rPr>
                        <a:t>변경 후</a:t>
                      </a:r>
                      <a:endParaRPr lang="ko-KR" altLang="en-US" sz="1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비고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1999502">
                <a:tc rowSpan="2">
                  <a:txBody>
                    <a:bodyPr/>
                    <a:lstStyle/>
                    <a:p>
                      <a:r>
                        <a:rPr lang="ko-KR" altLang="en-US" sz="800" dirty="0" smtClean="0"/>
                        <a:t>제공대상 </a:t>
                      </a:r>
                      <a:r>
                        <a:rPr lang="en-US" altLang="ko-KR" sz="800" dirty="0" smtClean="0"/>
                        <a:t>:</a:t>
                      </a:r>
                      <a:r>
                        <a:rPr lang="ko-KR" altLang="en-US" sz="800" dirty="0" smtClean="0"/>
                        <a:t>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한국신용정보원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NICE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평가정보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제공목적 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·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신용정보의 집중관리 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본인의 신용도 평가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실명확인 등 신용조회업무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본 계약 및 </a:t>
                      </a:r>
                      <a:r>
                        <a:rPr lang="ko-KR" altLang="en-US" sz="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본계약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이전 발생 계약의 유지 또는 사후 관리</a:t>
                      </a: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제공정보 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개인식별정보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신용거래정보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신용도판단정보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신용능력정보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공공기관정보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및 활용 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제공받는 자 </a:t>
                      </a: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신용정보집중기관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한국신용정보원</a:t>
                      </a: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신용정보회사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나이스평가정보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등</a:t>
                      </a: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기타 동법 및 다른 법률에 의해 제출을 요구하는 공공기관 등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제공받는 자의 이용 목적</a:t>
                      </a: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신용정보집중기관 및 신용정보회사에 대한 제공 본인의 신용을 판단하기 위한 자료로 활용하거나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공공기관에서 정책자료로 활용</a:t>
                      </a: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기타 동법 및 다른 법률의 규정에서 정한 사항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제공하는 신용정보의 종류</a:t>
                      </a: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식별정보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신용거래정보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신용도판단정보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신용능력정보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제공하는 신용정보의 보유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이용 기간</a:t>
                      </a:r>
                    </a:p>
                    <a:p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제공한 날로부터 등록사유 발생과 관련이 있는 금융거래가 존속하는 기간 또는 목적 달성 시까지 </a:t>
                      </a:r>
                    </a:p>
                    <a:p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보유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제공된 목적 달성 후에는 위에 기재된 이용 목적과 관련된 금융사고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분쟁해결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endParaRPr lang="ko-KR" altLang="en-US" sz="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민원처리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법령상 의무이행을 위하여 필요한 범위 내에서만 보유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 err="1" smtClean="0"/>
                        <a:t>제공받는자</a:t>
                      </a:r>
                      <a:r>
                        <a:rPr lang="ko-KR" altLang="en-US" sz="800" dirty="0" smtClean="0"/>
                        <a:t> 추가보유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이용기간 세분화</a:t>
                      </a:r>
                      <a:endParaRPr lang="en-US" altLang="ko-KR" sz="800" dirty="0" smtClean="0"/>
                    </a:p>
                  </a:txBody>
                  <a:tcPr/>
                </a:tc>
              </a:tr>
              <a:tr h="3148074">
                <a:tc vMerge="1">
                  <a:txBody>
                    <a:bodyPr/>
                    <a:lstStyle/>
                    <a:p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(2)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신용정보 제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자 제공 및 신용정보 처리 위탁에 따른 신용정보 제공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제공받는자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수탁업체명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제공목적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제공내용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이용 및 보유기간에 대한 정보</a:t>
                      </a:r>
                    </a:p>
                    <a:p>
                      <a:endParaRPr lang="ko-KR" altLang="en-US" sz="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 제공 및 신용정보 처리 위탁에 따른 신용정보 제공</a:t>
                      </a: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추가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4143372" y="3823098"/>
          <a:ext cx="3643339" cy="2606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832"/>
                <a:gridCol w="794176"/>
                <a:gridCol w="642942"/>
                <a:gridCol w="1000132"/>
                <a:gridCol w="857257"/>
              </a:tblGrid>
              <a:tr h="3333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순번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업체명</a:t>
                      </a:r>
                      <a:endParaRPr lang="ko-KR" altLang="en-US" sz="6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제공목적</a:t>
                      </a:r>
                      <a:endParaRPr lang="ko-KR" altLang="en-US" sz="6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제공내용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이용 및 보유기간</a:t>
                      </a:r>
                    </a:p>
                  </a:txBody>
                  <a:tcPr marL="64770" marR="64770" marT="17907" marB="17907" anchor="ctr"/>
                </a:tc>
              </a:tr>
              <a:tr h="3333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1</a:t>
                      </a:r>
                      <a:endParaRPr lang="en-US" sz="6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㈜</a:t>
                      </a:r>
                      <a:r>
                        <a:rPr lang="ko-KR" altLang="en-US" sz="600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웨인테크놀로지</a:t>
                      </a:r>
                      <a:endParaRPr lang="ko-KR" altLang="en-US" sz="6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문자서비스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>
                          <a:solidFill>
                            <a:srgbClr val="000000"/>
                          </a:solidFill>
                          <a:latin typeface="맑은 고딕"/>
                        </a:rPr>
                        <a:t>성명</a:t>
                      </a:r>
                      <a:r>
                        <a:rPr lang="en-US" altLang="ko-KR" sz="600">
                          <a:solidFill>
                            <a:srgbClr val="000000"/>
                          </a:solidFill>
                          <a:latin typeface="맑은 고딕"/>
                        </a:rPr>
                        <a:t>, </a:t>
                      </a:r>
                      <a:r>
                        <a:rPr lang="ko-KR" altLang="en-US" sz="600">
                          <a:solidFill>
                            <a:srgbClr val="000000"/>
                          </a:solidFill>
                          <a:latin typeface="맑은 고딕"/>
                        </a:rPr>
                        <a:t>연락처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>
                          <a:solidFill>
                            <a:srgbClr val="000000"/>
                          </a:solidFill>
                          <a:latin typeface="맑은 고딕"/>
                        </a:rPr>
                        <a:t>정보제공일로부터 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>
                          <a:solidFill>
                            <a:srgbClr val="000000"/>
                          </a:solidFill>
                          <a:latin typeface="맑은 고딕"/>
                        </a:rPr>
                        <a:t>목적달성 시까지</a:t>
                      </a:r>
                    </a:p>
                  </a:txBody>
                  <a:tcPr marL="64770" marR="64770" marT="17907" marB="17907" anchor="ctr"/>
                </a:tc>
              </a:tr>
              <a:tr h="4267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2</a:t>
                      </a:r>
                      <a:endParaRPr lang="en-US" sz="60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㈜</a:t>
                      </a:r>
                      <a:r>
                        <a:rPr lang="ko-KR" altLang="en-US" sz="600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크리젠솔루션</a:t>
                      </a:r>
                      <a:endParaRPr lang="ko-KR" altLang="en-US" sz="6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신용정보집중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식별정보</a:t>
                      </a:r>
                      <a:r>
                        <a:rPr lang="en-US" altLang="ko-KR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, </a:t>
                      </a:r>
                      <a:r>
                        <a:rPr lang="ko-KR" altLang="en-US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신용거래정보</a:t>
                      </a:r>
                      <a:r>
                        <a:rPr lang="en-US" altLang="ko-KR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, 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신용도판단정보</a:t>
                      </a:r>
                      <a:r>
                        <a:rPr lang="en-US" altLang="ko-KR" sz="60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,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60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 </a:t>
                      </a:r>
                      <a:r>
                        <a:rPr lang="ko-KR" altLang="en-US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공공기록정보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>
                          <a:solidFill>
                            <a:srgbClr val="000000"/>
                          </a:solidFill>
                          <a:latin typeface="맑은 고딕"/>
                        </a:rPr>
                        <a:t>계약 종료 시까지</a:t>
                      </a:r>
                    </a:p>
                  </a:txBody>
                  <a:tcPr marL="64770" marR="64770" marT="17907" marB="17907" anchor="ctr"/>
                </a:tc>
              </a:tr>
              <a:tr h="4267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3</a:t>
                      </a:r>
                      <a:endParaRPr lang="en-US" sz="60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>
                          <a:solidFill>
                            <a:srgbClr val="000000"/>
                          </a:solidFill>
                          <a:latin typeface="맑은 고딕"/>
                        </a:rPr>
                        <a:t>서울보증보험</a:t>
                      </a:r>
                      <a:r>
                        <a:rPr lang="en-US" altLang="ko-KR" sz="600">
                          <a:solidFill>
                            <a:srgbClr val="000000"/>
                          </a:solidFill>
                          <a:latin typeface="맑은 고딕"/>
                        </a:rPr>
                        <a:t>(</a:t>
                      </a:r>
                      <a:r>
                        <a:rPr lang="ko-KR" altLang="en-US" sz="600">
                          <a:solidFill>
                            <a:srgbClr val="000000"/>
                          </a:solidFill>
                          <a:latin typeface="맑은 고딕"/>
                        </a:rPr>
                        <a:t>주</a:t>
                      </a:r>
                      <a:r>
                        <a:rPr lang="en-US" altLang="ko-KR" sz="600">
                          <a:solidFill>
                            <a:srgbClr val="000000"/>
                          </a:solidFill>
                          <a:latin typeface="맑은 고딕"/>
                        </a:rPr>
                        <a:t>)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공탁보증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식별정보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정보제공일로부터 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목적달성 시까지 또는 </a:t>
                      </a:r>
                      <a:r>
                        <a:rPr lang="ko-KR" altLang="en-US" sz="60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동의 </a:t>
                      </a:r>
                      <a:r>
                        <a:rPr lang="ko-KR" altLang="en-US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철회 시까지</a:t>
                      </a:r>
                    </a:p>
                  </a:txBody>
                  <a:tcPr marL="64770" marR="64770" marT="17907" marB="17907" anchor="ctr"/>
                </a:tc>
              </a:tr>
              <a:tr h="3333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4</a:t>
                      </a:r>
                      <a:endParaRPr lang="en-US" sz="60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>
                          <a:solidFill>
                            <a:srgbClr val="000000"/>
                          </a:solidFill>
                          <a:latin typeface="맑은 고딕"/>
                        </a:rPr>
                        <a:t>법무법인광안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소송수행</a:t>
                      </a:r>
                      <a:endParaRPr lang="ko-KR" altLang="en-US" sz="6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고유식별정보</a:t>
                      </a:r>
                      <a:r>
                        <a:rPr lang="en-US" altLang="ko-KR" sz="60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, </a:t>
                      </a:r>
                      <a:r>
                        <a:rPr lang="ko-KR" altLang="en-US" sz="60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신용거래정보</a:t>
                      </a:r>
                      <a:r>
                        <a:rPr lang="en-US" altLang="ko-KR" sz="60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, </a:t>
                      </a:r>
                      <a:r>
                        <a:rPr lang="ko-KR" altLang="en-US" sz="60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담보할 부동산의 정보</a:t>
                      </a:r>
                      <a:endParaRPr lang="ko-KR" altLang="en-US" sz="6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정보제공일로부터 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목적달성 시까지</a:t>
                      </a:r>
                    </a:p>
                  </a:txBody>
                  <a:tcPr marL="64770" marR="64770" marT="17907" marB="17907" anchor="ctr"/>
                </a:tc>
              </a:tr>
              <a:tr h="1666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5</a:t>
                      </a:r>
                      <a:endParaRPr lang="en-US" sz="6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진용석</a:t>
                      </a:r>
                      <a:endParaRPr lang="en-US" altLang="ko-KR" sz="600" dirty="0" smtClean="0">
                        <a:solidFill>
                          <a:srgbClr val="000000"/>
                        </a:solidFill>
                        <a:latin typeface="맑은 고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법무사사무소</a:t>
                      </a:r>
                      <a:endParaRPr lang="ko-KR" altLang="en-US" sz="6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담보설정</a:t>
                      </a:r>
                      <a:endParaRPr lang="ko-KR" altLang="en-US" sz="6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</a:tr>
              <a:tr h="1666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6</a:t>
                      </a:r>
                      <a:endParaRPr lang="en-US" sz="6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카카오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온라인 상담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고유식별정보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채널서비스 해지</a:t>
                      </a:r>
                      <a:r>
                        <a:rPr lang="en-US" altLang="ko-KR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, 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dirty="0">
                          <a:solidFill>
                            <a:srgbClr val="000000"/>
                          </a:solidFill>
                          <a:latin typeface="맑은 고딕"/>
                        </a:rPr>
                        <a:t>취소 시까지</a:t>
                      </a:r>
                    </a:p>
                  </a:txBody>
                  <a:tcPr marL="64770" marR="64770" marT="17907" marB="17907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■ 신용정보활</a:t>
            </a:r>
            <a:r>
              <a:rPr lang="ko-KR" altLang="en-US" dirty="0"/>
              <a:t>용</a:t>
            </a:r>
            <a:r>
              <a:rPr lang="ko-KR" altLang="en-US" dirty="0" smtClean="0"/>
              <a:t>체제 개정사항 비교표 </a:t>
            </a:r>
            <a:r>
              <a:rPr lang="en-US" altLang="ko-KR" dirty="0" smtClean="0"/>
              <a:t>V2.0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357166"/>
          </a:xfrm>
          <a:prstGeom prst="rect">
            <a:avLst/>
          </a:prstGeom>
          <a:solidFill>
            <a:srgbClr val="3094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2844" y="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개정사항 비교표 보기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85721" y="928670"/>
          <a:ext cx="8643997" cy="5834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1749"/>
                <a:gridCol w="3781750"/>
                <a:gridCol w="1080498"/>
              </a:tblGrid>
              <a:tr h="5000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변경 전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j-lt"/>
                        </a:rPr>
                        <a:t>변경 후</a:t>
                      </a:r>
                      <a:endParaRPr lang="ko-KR" altLang="en-US" sz="1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비고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5029625">
                <a:tc>
                  <a:txBody>
                    <a:bodyPr/>
                    <a:lstStyle/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신용정보주체의 권리 및 행사방법</a:t>
                      </a: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가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 이용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 사실 조회 및 통지 </a:t>
                      </a:r>
                      <a:r>
                        <a:rPr lang="ko-KR" altLang="en-US" sz="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요청권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내부경영관리 목적으로 이용하거나 반복적인 업무위탁을 위해 제공하는 경우 등을 제외하고 개인신용정보를 이용하거나 제공중인 현황의 조회를 요구할 수 있습니다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조회를 한 고객의 요청이 있는 경우 요청한 날로부터 최근 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년간의 이용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 현황을 서면 또는 전자우편으로 정기적으로 통지해 줄 것을 요청할 수 있습니다 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개인신용정보 이용 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 현황의 통지를 요청하는 경우 소정의 수수료가 발생할 수 있습니다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나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 제공 동의 </a:t>
                      </a:r>
                      <a:r>
                        <a:rPr lang="ko-KR" altLang="en-US" sz="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철회권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신용정보주체는 본인의 신용도 등을 평가하기 위한 </a:t>
                      </a:r>
                      <a:r>
                        <a:rPr lang="ko-KR" altLang="en-US" sz="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목적외의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목적으로 제공동의를 한 경우 개인신용정보의 제공 동의를 철회할 수 있습니다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단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개인신용정보를 제공하지 않으면 약정한 서비스 제공이 어려울 수 있습니다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.)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다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연락 중지 청구권</a:t>
                      </a: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개인인 신용정보주체는 상품이나 용역을 소개하거나 구매를 권유할 목적으로 본인에게 연락하는 것을 중지하도록 청구할 수 있습니다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라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신용정보의 열람 및 정정 청구권</a:t>
                      </a: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신용정보주체는 본인임을 </a:t>
                      </a:r>
                      <a:r>
                        <a:rPr lang="ko-KR" altLang="en-US" sz="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확인받아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신용정보의 교부 및 열람을 청구할 수 있으며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본인의 신용정보가 사실과 다른 경우에는 정정을 청구할 수 있습니다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마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개인신용정보의 삭제 요구권</a:t>
                      </a: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 신용정보주체는 금융거래 등 상거래관계 종료 후 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년이 경과되면 개인신용정보의 삭제를 요구할 수 있습니다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다만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신용정보법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제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조의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항 각 호의 어느 하나에 해당하는 경우에는 그러하지 아니합니다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바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상거래 거절 근거 신용정보의 고지요구권</a:t>
                      </a: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신용정보회사 및 신용정보집중기관으로부터 제공받은 고객의 개인신용정보에 근거하여 상거래관계 설정을 거절하거나 중지한 경우 그 근거가 된 정보를 고지 요구할 수 있습니다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결과에 대한 설명요구 및 이의제기권</a:t>
                      </a: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개인신용평가 및 금융거래의 상거래관계 설정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유지 여부를 결정하기 위하여 </a:t>
                      </a:r>
                      <a:r>
                        <a:rPr lang="ko-KR" altLang="en-US" sz="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자동화평가를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하는지 여부와 </a:t>
                      </a:r>
                      <a:r>
                        <a:rPr lang="ko-KR" altLang="en-US" sz="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자동화평가의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주요 기준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기초정보 등에 대하여 설명하여 줄 것을 요구할 수 있습니다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</a:t>
                      </a:r>
                      <a:r>
                        <a:rPr lang="ko-KR" altLang="en-US" sz="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자동화평가에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이용된 기초정보의 내용이 정확하지 아니하거나 최신의 정보가 아니라고 판단되는 경우 기초정보를 정정하거나 삭제할 것을 요구할 수 있으며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결과의 </a:t>
                      </a:r>
                      <a:r>
                        <a:rPr lang="ko-KR" altLang="en-US" sz="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재산출을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요구할 수 있습니다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신용정보주체의 권리 및 행사방법</a:t>
                      </a:r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개인신용정보의 열람 및 정정 청구권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신용정보주체는 본인임을 확인 후 해당 정보주체는 금융회사에 대하여 자신의 개인신용정보를 열람하거나 제공해줄 것을 청구할 수 있으며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자신의 개인신용정보가 사실과 다를 경우 정정을 청구할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신용정보의 열람청구 접수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처리 부서</a:t>
                      </a:r>
                    </a:p>
                    <a:p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 제공 및 이용 동의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철회권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정보주체는 금융회사에게 ‘신용정보회사 또는 신용정보집중기관에 제공하여 개인의 신용도 등을 평가하기 위한 목적 외의 목적으로 행한 개인신용정보 제공동의’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를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철회할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단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개인신용정보를 제공하지 않으면 약정한 서비스 제공이 어려울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.)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(3)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연락중지 청구권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정보주체는 금융회사에 대하여 상품이나 용역을 소개하거나 구매를 권유할 목적으로 본인에게 연락하는 것을 중지하도록 청구할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(4)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 이용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 사실 조회 및 통지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요청권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내부경영관리 목적으로 이용하거나 반복적인 업무위탁을 위해 제공하는 경우 등을 제외하고 신용정보주체는 최근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년간 개인신용정보를 이용하거나 제공한 현황을 서면 또는 전자우편으로 통지를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신용정보주체의 통지 </a:t>
                      </a:r>
                      <a:r>
                        <a:rPr lang="ko-KR" altLang="en-US" sz="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요청시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「</a:t>
                      </a:r>
                      <a:r>
                        <a:rPr lang="ko-KR" altLang="en-US" sz="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신용정보업감독규정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별지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15]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」의 내용을 통지합니다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 이용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 현황의 통지를 요청하는 경우 소정의 수수료가 발생할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(5)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개인신용정보의 삭제 요구권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금융거래 등 상거래 관계의 설정 및 유지 등에 필수적인 개인신용정보의 경우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신용정보주체는 금융거래 등 상거래관계가 종료되고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년이 경과한 이후 금융회사에게 본인의 개인신용정보의 삭제를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(6)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상거래 거절 근거 신용정보의 고지 요구권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금융회사가 신용정보회사 및 신용정보집중기관으로부터 제공받은 개인신용정보에 근거하여 상거래관계 설정을 거절하거나 중지한 경우 근거가 된 정보 등의 고지를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(7)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결과에 대한 설명요구 및 이의제기권 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개인신용평가 및 금융거래의 상거래관계 설정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유지 여부 등을 위하여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자동화평가를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하는지 여부와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자동화평가의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 등에 대하여 설명하여 줄 것을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자동화평가에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이용된 기초정보의 내용이 정확하지 아니하거나 최신의 정보가 아니라고 판단되는 경우 기초정보를 정정하거나 삭제할 것을 요구할 수 있으며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결과의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재산출을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신용정보주체의 권리 및 행사방법 추가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신용정보의 </a:t>
                      </a:r>
                      <a:r>
                        <a:rPr lang="ko-KR" altLang="en-US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열람청구 접수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처리부서 추가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「</a:t>
                      </a:r>
                      <a:r>
                        <a:rPr lang="ko-KR" altLang="en-US" sz="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신용정보업감독규정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별지</a:t>
                      </a:r>
                      <a:r>
                        <a:rPr lang="en-US" altLang="ko-KR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15]</a:t>
                      </a:r>
                      <a:r>
                        <a:rPr lang="ko-KR" altLang="en-US" sz="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」의 내용을 통지</a:t>
                      </a:r>
                      <a:endParaRPr lang="en-US" altLang="ko-KR" sz="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4214810" y="2194554"/>
          <a:ext cx="3571900" cy="520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30"/>
                <a:gridCol w="857256"/>
                <a:gridCol w="785818"/>
                <a:gridCol w="785816"/>
                <a:gridCol w="714380"/>
              </a:tblGrid>
              <a:tr h="30797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맑은 고딕"/>
                        </a:rPr>
                        <a:t>구분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맑은 고딕"/>
                        </a:rPr>
                        <a:t>부서명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맑은 고딕"/>
                        </a:rPr>
                        <a:t>담당자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맑은 고딕"/>
                        </a:rPr>
                        <a:t>전화번호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FAX</a:t>
                      </a:r>
                      <a:endParaRPr 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</a:tr>
              <a:tr h="2120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고객지원팀</a:t>
                      </a:r>
                      <a:endParaRPr lang="ko-KR" alt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맑은 고딕"/>
                        </a:rPr>
                        <a:t>과장 윤시연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070-7838-7116</a:t>
                      </a:r>
                      <a:endParaRPr 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02-558-5004</a:t>
                      </a:r>
                      <a:endParaRPr 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■ 신용정보활</a:t>
            </a:r>
            <a:r>
              <a:rPr lang="ko-KR" altLang="en-US" dirty="0"/>
              <a:t>용</a:t>
            </a:r>
            <a:r>
              <a:rPr lang="ko-KR" altLang="en-US" dirty="0" smtClean="0"/>
              <a:t>체제 개정사항 비교표 </a:t>
            </a:r>
            <a:r>
              <a:rPr lang="en-US" altLang="ko-KR" dirty="0" smtClean="0"/>
              <a:t>V2.0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357166"/>
          </a:xfrm>
          <a:prstGeom prst="rect">
            <a:avLst/>
          </a:prstGeom>
          <a:solidFill>
            <a:srgbClr val="3094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2844" y="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개정사항 비교표 보기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85721" y="928670"/>
          <a:ext cx="8643997" cy="5375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1749"/>
                <a:gridCol w="3781750"/>
                <a:gridCol w="1080498"/>
              </a:tblGrid>
              <a:tr h="5000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변경 전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j-lt"/>
                        </a:rPr>
                        <a:t>변경 후</a:t>
                      </a:r>
                      <a:endParaRPr lang="ko-KR" altLang="en-US" sz="1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비고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4875410">
                <a:tc>
                  <a:txBody>
                    <a:bodyPr/>
                    <a:lstStyle/>
                    <a:p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인터넷 접속파일 등 개인정보를 자동으로 수집하는 장치의 설치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운영 </a:t>
                      </a:r>
                    </a:p>
                    <a:p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및 그 거부에 관한 사항</a:t>
                      </a:r>
                      <a:endParaRPr lang="en-US" altLang="ko-KR" sz="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o-KR" altLang="en-US" sz="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당사는 고객께서 홈페이지에 접속하신 상태에서 고객편의제공 및 </a:t>
                      </a:r>
                      <a:r>
                        <a:rPr lang="ko-KR" altLang="en-US" sz="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사용성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개선을 위하여 고객님의 정보를 수시로 저장하고 불러오는 ‘쿠키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(Cookie)'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를 이용하고 있습니다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쿠키는 이용자 사이트에 대한 기본 설정정보를 보관하기 위해 해당 웹사이트가 사용자의 컴퓨터 브라우저에 전송하는 소량</a:t>
                      </a:r>
                    </a:p>
                    <a:p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의 정보입니다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쿠키 이용에 대한 선택권은 고객이 가지고 있습니다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고객님의 </a:t>
                      </a:r>
                      <a:r>
                        <a:rPr lang="ko-KR" altLang="en-US" sz="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웹브라우저에서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모든 쿠키를 허용하거나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쿠키가 저장될 때마다 확인을 거치거나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모든 쿠키의 저장을 거부하는 등의 옵션을 선택하실 수 있습니다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단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고객이 쿠키의 저장을 거부하는 옵션을 선택하시는 경우에는 서비스 이용에 불편이 야기될 수 있습니다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ko-KR" altLang="en-US" sz="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쿠키 설정 거부 방법</a:t>
                      </a:r>
                    </a:p>
                    <a:p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사용하는 웹 브라우저의 옵션을 선택함으로써 모든 쿠키를 허용하거나 쿠키를 저장할 때마다 확인 을 치거나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모든 쿠키의 저장을 거부할 수 있습니다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설정 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인터넷 </a:t>
                      </a:r>
                      <a:r>
                        <a:rPr lang="ko-KR" altLang="en-US" sz="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익스플로어의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경우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방법 예시 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웹 브라우저 상단의 도구 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인터넷 옵션 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개인정보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인터넷 접속파일 등 개인정보를 자동으로 수집하는 장치의 설치</a:t>
                      </a:r>
                      <a:r>
                        <a:rPr lang="en-US" altLang="ko-KR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운영 </a:t>
                      </a:r>
                    </a:p>
                    <a:p>
                      <a:r>
                        <a:rPr lang="ko-KR" altLang="en-US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및 그 거부에 관한 사항</a:t>
                      </a:r>
                      <a:r>
                        <a:rPr lang="en-US" altLang="ko-KR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추가</a:t>
                      </a:r>
                      <a:endParaRPr lang="ko-KR" altLang="en-US" sz="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■ 신용정보활</a:t>
            </a:r>
            <a:r>
              <a:rPr lang="ko-KR" altLang="en-US" dirty="0"/>
              <a:t>용</a:t>
            </a:r>
            <a:r>
              <a:rPr lang="ko-KR" altLang="en-US" dirty="0" smtClean="0"/>
              <a:t>체제 개정사항 비교표 </a:t>
            </a:r>
            <a:r>
              <a:rPr lang="en-US" altLang="ko-KR" dirty="0" smtClean="0"/>
              <a:t>V2.0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357166"/>
          </a:xfrm>
          <a:prstGeom prst="rect">
            <a:avLst/>
          </a:prstGeom>
          <a:solidFill>
            <a:srgbClr val="3094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2844" y="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개정사항 비교표 보기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85721" y="928670"/>
          <a:ext cx="8643997" cy="55296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1749"/>
                <a:gridCol w="3781750"/>
                <a:gridCol w="1080498"/>
              </a:tblGrid>
              <a:tr h="5000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변경 전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j-lt"/>
                        </a:rPr>
                        <a:t>변경 후</a:t>
                      </a:r>
                      <a:endParaRPr lang="ko-KR" altLang="en-US" sz="1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비고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5029625">
                <a:tc>
                  <a:txBody>
                    <a:bodyPr/>
                    <a:lstStyle/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보유 및 이용기간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파기절차 및 방법</a:t>
                      </a: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가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보유 및 이용기간</a:t>
                      </a: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상거래 종료일* </a:t>
                      </a:r>
                      <a:r>
                        <a:rPr lang="ko-KR" altLang="en-US" sz="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로부터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ko-KR" altLang="en-US" sz="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년이내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보유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상거래 종료일 후에는 금융사고 조사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분쟁 해결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민원처리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법령상 의무이행 및 </a:t>
                      </a:r>
                      <a:r>
                        <a:rPr lang="ko-KR" altLang="en-US" sz="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리스크관리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업무만을 위하여 보유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상거래 종료일로부터 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년 이후에도 다른 법률에서 정한 의무의 이행 등 신용정보의 이용 및 보호에 관한 법률 제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조의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항 단서에서 정한 사유에 해당하는 경우에는 불가피하게 현재 거래중인 고객의 개인신용정보와 별도로 분리되어 보관됩니다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별도로 </a:t>
                      </a:r>
                      <a:r>
                        <a:rPr lang="ko-KR" altLang="en-US" sz="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분리보관된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개인신용정보는 분리보관 목적 또는 다른 법률에 의한 정보제공 의무 이행을 위하여 활용될 수 있습니다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* 상거래 종료일이란 당사와 거래중인 모든 계약 및 서비스가 종료된 날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채권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채무 분쟁 종료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을 의미 합니다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보유 및 이용기간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파기절차 및 방법</a:t>
                      </a: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보유 및 이용기간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금융거래와 관련한 개인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정보는 수집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이용에 관한 동의일로부터 금융거래 종료일 이후 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년까지</a:t>
                      </a:r>
                      <a:r>
                        <a:rPr lang="ko-KR" altLang="en-US" sz="8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위 이용목적을 위하여 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단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금융거래 종료일 이후에는 금융사고 조사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분쟁 해결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민원처리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법령상 의무이행 및 당사의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리스크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관리업무만을 위하여 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개인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정보의 조회를 목적으로 수집된 개인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정보는 수집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이용에 대한 동의일로부터 고객에 대한 개인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정보 제공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조회 동의의 효력 기간까지 보유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단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개인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정보 제공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조회</a:t>
                      </a:r>
                      <a:r>
                        <a:rPr lang="ko-KR" altLang="en-US" sz="8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동의의 효력 기간 종료 후에는 금융사고 조사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분쟁 해결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민원처리 및 법령상 의무이행만을 위하여 보유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ko-KR" altLang="en-US" sz="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회원 가입 및 관리 목적으로 수집된 개인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정보는 고객의 회원 가입일로부터 회원 </a:t>
                      </a:r>
                      <a:r>
                        <a:rPr lang="ko-KR" altLang="en-US" sz="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탈퇴일까지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보유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이용 됩니다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단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회원 탈퇴일 후에는 제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조의 목적과 관련된 사고 조사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분쟁 해결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민원처리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법령상 의무이행 만을 위하여 보유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경품지급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사은행사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고객 만족도 조사 등과 관련한 개인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정보는 수집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이용에 관한 동의일로부터 </a:t>
                      </a:r>
                      <a:r>
                        <a:rPr lang="ko-KR" altLang="en-US" sz="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목적달성시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또는 동의 </a:t>
                      </a:r>
                      <a:r>
                        <a:rPr lang="ko-KR" altLang="en-US" sz="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철회시까지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보유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이용 됩니다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단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동의 철회일 후에는 제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조의 목적과 관련한 사고 조사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분쟁 해결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민원처리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법령상 의무이행만을 위하여 보유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금융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거래 종료일이란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당사와 거래중인 모든 계약 및 서비스가 종료된 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채권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채무 분쟁 종료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을 의미합니다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보유 및 이용기간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파기절차 및 방법 추가</a:t>
                      </a:r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■ 신용정보활</a:t>
            </a:r>
            <a:r>
              <a:rPr lang="ko-KR" altLang="en-US" dirty="0"/>
              <a:t>용</a:t>
            </a:r>
            <a:r>
              <a:rPr lang="ko-KR" altLang="en-US" dirty="0" smtClean="0"/>
              <a:t>체제 개정사항 비교표 </a:t>
            </a:r>
            <a:r>
              <a:rPr lang="en-US" altLang="ko-KR" dirty="0" smtClean="0"/>
              <a:t>V2.0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357166"/>
          </a:xfrm>
          <a:prstGeom prst="rect">
            <a:avLst/>
          </a:prstGeom>
          <a:solidFill>
            <a:srgbClr val="3094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2844" y="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개정사항 비교표 보기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85721" y="928670"/>
          <a:ext cx="8643997" cy="55296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1749"/>
                <a:gridCol w="3781750"/>
                <a:gridCol w="1080498"/>
              </a:tblGrid>
              <a:tr h="5000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변경 전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j-lt"/>
                        </a:rPr>
                        <a:t>변경 후</a:t>
                      </a:r>
                      <a:endParaRPr lang="ko-KR" altLang="en-US" sz="1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비고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5029625">
                <a:tc>
                  <a:txBody>
                    <a:bodyPr/>
                    <a:lstStyle/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나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 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파기절차 및 방법</a:t>
                      </a: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내부관리규정에 따라 신용정보관리보호인의 책임하에 수행됩니다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출력물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서면 등은 파쇄 또는 소각의 방법으로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전자적 파일 형태는 복원이     </a:t>
                      </a:r>
                      <a:endParaRPr lang="en-US" altLang="ko-KR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불가능한 방법으로 영구 삭제됩니다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파기절차 및 방법</a:t>
                      </a:r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당사는 「신용정보의 이용 및 보호에 관한 법률」 제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조의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에 따라 금융거래 등 상거래 관계가 종료된 날로부터 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년 이내에 개인신용정보를 삭제하고 있으며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다음의 경우에는 현재 거래중인 개인신용정보와 분리하는 등의 방법으로 관리하고 있습니다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다른 법률에 따른 의무를 이행하기 위하여 불가피한 경우</a:t>
                      </a:r>
                    </a:p>
                    <a:p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개인의 급박한 </a:t>
                      </a:r>
                      <a:r>
                        <a:rPr lang="ko-KR" altLang="en-US" sz="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생명ㆍ신체ㆍ재산의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이익을 위하여 필요하다고 인정되는 경우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신용정보를 삭제하는 경우에는 그 삭제된 개인신용정보가 복구 또는 재생되지 아니하도록 조치하고 있습니다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전자적 파일 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현재 기술 수준에서 적절한 비용이 소요되는 방법으로서 복원이 불가능 하도록 영구 </a:t>
                      </a:r>
                    </a:p>
                    <a:p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삭제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인쇄물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서면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그 밖의 기록 매체 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파쇄 또는 소각</a:t>
                      </a:r>
                      <a:endParaRPr lang="en-US" altLang="ko-KR" sz="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en-US" altLang="ko-KR" sz="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(3)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분리보관 신용정보의 활용 및 열람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분리보관 중인 개인신용정보는 다음의 경우에만 이용되고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이용시에는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목적달성을 위한 최소한의 범위와 종류만 이용하고 있으며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신분을 나타내는 증표를 지참하여 당사 영업점을 방문하시면 개인신용정보의 이용내역을 </a:t>
                      </a:r>
                      <a:r>
                        <a:rPr lang="ko-KR" altLang="en-US" sz="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열람요청하실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수 있습니다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본인 요청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법령상의 의무 준수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민원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소송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분쟁 해결 및 기타 업무 처리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다만 개인신용정보 제공을 요청하는 자가 다음 각 호의 어느 하나에 해당한다는 사실을 소명하고</a:t>
                      </a:r>
                      <a:r>
                        <a:rPr lang="ko-KR" altLang="en-US" sz="8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개인신용정보의 제공사실 및 이유 등을 알리는 것의 유예를 서면으로 요청하는 경우 금융위원회가 </a:t>
                      </a:r>
                      <a:r>
                        <a:rPr lang="ko-KR" altLang="en-US" sz="8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고시하는 기간동안 그 제공 사실 및 이유 등을 알리는 것을 유예할 수 있습니다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알리는 것이 사람의 생명이나 신체의 안전을 위협할 우려가 있는 경우</a:t>
                      </a:r>
                    </a:p>
                    <a:p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알리는 것이 증거 인멸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증인 위협 등 공정한 사법절차의 진행을 방해할 우려가 명백한 경우</a:t>
                      </a:r>
                    </a:p>
                    <a:p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알리는 것이 질문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조사 등의 행정절차의 진행을 방해하거나 과도하게 지연시킬 우려가 명백한 경우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보유 및 이용기간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파기절차 및 방법 추가</a:t>
                      </a:r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■ 신용정보활</a:t>
            </a:r>
            <a:r>
              <a:rPr lang="ko-KR" altLang="en-US" dirty="0"/>
              <a:t>용</a:t>
            </a:r>
            <a:r>
              <a:rPr lang="ko-KR" altLang="en-US" dirty="0" smtClean="0"/>
              <a:t>체제 개정사항 비교표 </a:t>
            </a:r>
            <a:r>
              <a:rPr lang="en-US" altLang="ko-KR" dirty="0" smtClean="0"/>
              <a:t>V2.0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357166"/>
          </a:xfrm>
          <a:prstGeom prst="rect">
            <a:avLst/>
          </a:prstGeom>
          <a:solidFill>
            <a:srgbClr val="3094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2844" y="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개정사항 비교표 보기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85721" y="928671"/>
          <a:ext cx="8643997" cy="5715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1749"/>
                <a:gridCol w="3781750"/>
                <a:gridCol w="1080498"/>
              </a:tblGrid>
              <a:tr h="46063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변경 전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j-lt"/>
                        </a:rPr>
                        <a:t>변경 후</a:t>
                      </a:r>
                      <a:endParaRPr lang="ko-KR" altLang="en-US" sz="1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비고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2664182">
                <a:tc>
                  <a:txBody>
                    <a:bodyPr/>
                    <a:lstStyle/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신용정보관리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보호인</a:t>
                      </a: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성명 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임희주 부장</a:t>
                      </a: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부서 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기획실</a:t>
                      </a: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전화 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02-556-7160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고충처리 및 상담</a:t>
                      </a: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가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 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고객상담센터전화번호 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1566-4485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상담가능시간 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평일 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09:00~18:00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개인정보 보호책임자 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신용정보관리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보호인 및 고충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처리 담당부서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개인정보보책임자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신용정보관리</a:t>
                      </a:r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보호인</a:t>
                      </a:r>
                      <a:r>
                        <a:rPr lang="ko-KR" alt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담당자 추가</a:t>
                      </a:r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590217">
                <a:tc>
                  <a:txBody>
                    <a:bodyPr/>
                    <a:lstStyle/>
                    <a:p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신용정보주체의 권익침해에 대한 구제방법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정보주체는 아래의 기관에 대해 개인정보 침해에 대한 피해구제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상담 등을 문의하실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아래의 기관은 당사와 별개의 기관으로서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회사의 자체적인 개인정보 불만처리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피해구제 결과에</a:t>
                      </a: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만족하지 못하시거나 자세한 도움이 필요하시면 문의하여 주시기 바랍니다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개인정보분쟁조정위원회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(www.kopico.go.kr / 1833-6972)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한국인터넷진흥원 개인정보침해신고센터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(privacy.kisa.or.kr / 118)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정보보호마크인증위원회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(www.eprivacy.or.kr / 02-550-9531~2)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대검찰청 사이버수사과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(www.spo.go.kr / 1301)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경찰청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사이버안전국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(cyberbureau.police.go.kr / 182)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한국신용정보원 소비자보호실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(www.kcredit.or.kr / 1544-1040)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신용정보주체의 권익침해에 대한 구제방법 추가</a:t>
                      </a:r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4143372" y="1571612"/>
          <a:ext cx="3643337" cy="1165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1"/>
                <a:gridCol w="500066"/>
                <a:gridCol w="642942"/>
                <a:gridCol w="785818"/>
                <a:gridCol w="714380"/>
              </a:tblGrid>
              <a:tr h="291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맑은 고딕"/>
                        </a:rPr>
                        <a:t>구분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맑은 고딕"/>
                        </a:rPr>
                        <a:t>담당부서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맑은 고딕"/>
                        </a:rPr>
                        <a:t>성명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맑은 고딕"/>
                        </a:rPr>
                        <a:t>전화번호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FAX</a:t>
                      </a:r>
                      <a:endParaRPr lang="en-US" sz="70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</a:tr>
              <a:tr h="291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맑은 고딕"/>
                        </a:rPr>
                        <a:t>개인정보 보호책임자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맑은 고딕"/>
                        </a:rPr>
                        <a:t>관리부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맑은 고딕"/>
                        </a:rPr>
                        <a:t>부장 최경일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070-7838-7104</a:t>
                      </a:r>
                      <a:endParaRPr 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02-558-5004</a:t>
                      </a:r>
                      <a:endParaRPr 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</a:tr>
              <a:tr h="291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>
                          <a:solidFill>
                            <a:srgbClr val="000000"/>
                          </a:solidFill>
                          <a:latin typeface="맑은 고딕"/>
                        </a:rPr>
                        <a:t>신용정보관리</a:t>
                      </a:r>
                      <a:r>
                        <a:rPr lang="en-US" altLang="ko-KR" sz="700">
                          <a:solidFill>
                            <a:srgbClr val="000000"/>
                          </a:solidFill>
                          <a:latin typeface="맑은 고딕"/>
                        </a:rPr>
                        <a:t>·</a:t>
                      </a:r>
                      <a:r>
                        <a:rPr lang="ko-KR" altLang="en-US" sz="700">
                          <a:solidFill>
                            <a:srgbClr val="000000"/>
                          </a:solidFill>
                          <a:latin typeface="맑은 고딕"/>
                        </a:rPr>
                        <a:t>보호인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맑은 고딕"/>
                        </a:rPr>
                        <a:t>기획실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맑은 고딕"/>
                        </a:rPr>
                        <a:t>부장 임희주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02-556-7160</a:t>
                      </a:r>
                      <a:endParaRPr 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914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>
                          <a:solidFill>
                            <a:srgbClr val="000000"/>
                          </a:solidFill>
                          <a:latin typeface="맑은 고딕"/>
                        </a:rPr>
                        <a:t>고충사항 처리부서</a:t>
                      </a:r>
                    </a:p>
                  </a:txBody>
                  <a:tcPr marL="64770" marR="64770" marT="17907" marB="17907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dirty="0">
                          <a:solidFill>
                            <a:srgbClr val="000000"/>
                          </a:solidFill>
                          <a:latin typeface="맑은 고딕"/>
                        </a:rPr>
                        <a:t>고객상담센터</a:t>
                      </a:r>
                    </a:p>
                  </a:txBody>
                  <a:tcPr marL="64770" marR="64770" marT="17907" marB="17907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1566-4485</a:t>
                      </a:r>
                      <a:endParaRPr lang="en-US" sz="700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2083</Words>
  <Application>Microsoft Office PowerPoint</Application>
  <PresentationFormat>화면 슬라이드 쇼(4:3)</PresentationFormat>
  <Paragraphs>277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Windows User</dc:creator>
  <cp:lastModifiedBy>Windows User</cp:lastModifiedBy>
  <cp:revision>26</cp:revision>
  <dcterms:created xsi:type="dcterms:W3CDTF">2021-09-13T06:49:45Z</dcterms:created>
  <dcterms:modified xsi:type="dcterms:W3CDTF">2021-09-14T06:33:22Z</dcterms:modified>
</cp:coreProperties>
</file>