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945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44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2024-03-22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2024-03-22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2024-03-22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2024-03-22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2024-03-22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2024-03-22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2024-03-22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2024-03-22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2024-03-22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2024-03-22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2024-03-22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E8BAE-C0CF-4FF4-BD57-44137EB217BE}" type="datetimeFigureOut">
              <a:rPr lang="ko-KR" altLang="en-US" smtClean="0"/>
              <a:pPr/>
              <a:t>2024-03-22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28604"/>
            <a:ext cx="764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■ 신용정보활</a:t>
            </a:r>
            <a:r>
              <a:rPr lang="ko-KR" altLang="en-US" dirty="0"/>
              <a:t>용</a:t>
            </a:r>
            <a:r>
              <a:rPr lang="ko-KR" altLang="en-US" dirty="0" smtClean="0"/>
              <a:t>체제 개정사항 비교표 </a:t>
            </a:r>
            <a:r>
              <a:rPr lang="en-US" altLang="ko-KR" dirty="0" err="1" smtClean="0"/>
              <a:t>Ver</a:t>
            </a:r>
            <a:r>
              <a:rPr lang="en-US" altLang="ko-KR" dirty="0" smtClean="0"/>
              <a:t> 6.0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357166"/>
          </a:xfrm>
          <a:prstGeom prst="rect">
            <a:avLst/>
          </a:prstGeom>
          <a:solidFill>
            <a:srgbClr val="30945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2844" y="0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schemeClr val="bg1"/>
                </a:solidFill>
              </a:rPr>
              <a:t>개정사항 비교표 보기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285721" y="928670"/>
          <a:ext cx="8534751" cy="5740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79"/>
                <a:gridCol w="4248472"/>
              </a:tblGrid>
              <a:tr h="55602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변경 전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j-lt"/>
                        </a:rPr>
                        <a:t>변경 후</a:t>
                      </a:r>
                      <a:endParaRPr lang="ko-KR" altLang="en-US" sz="1000" dirty="0">
                        <a:latin typeface="+mj-lt"/>
                      </a:endParaRPr>
                    </a:p>
                  </a:txBody>
                  <a:tcPr anchor="ctr"/>
                </a:tc>
              </a:tr>
              <a:tr h="5184668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관리하는 신용정보의 이용 목적 및 종류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(1)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이용목적</a:t>
                      </a: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신용정보 주체가 신청한 금융거래 등 상거래 설정 및 유지여부 판단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금융사고 조사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분쟁 해결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민원처리 등</a:t>
                      </a: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금융거래와 관련하여 신용정보회사 또는 신용정보집중기관에 대한 개인신용정보의 조회</a:t>
                      </a: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기타 동법 및 다른 법률의 규정에서 정한 경우</a:t>
                      </a: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통계작성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연구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산업적 연구 포함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공익적 기록보존 목적 등</a:t>
                      </a:r>
                      <a:endParaRPr lang="en-US" altLang="ko-KR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(2)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신용정보의 종류</a:t>
                      </a: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식별정보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특정 신용정보주체를 식별할 수 있는 정보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개인식별번호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주민등록번호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외국인등록번호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여권번호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운전면허번호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국내거소신고번호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성명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주소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전화번호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전자우편주소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성별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국적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거소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국내거소신고번호</a:t>
                      </a: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개인기업 및 법인의 상호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사업자ㆍ법인등록번호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고유번호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사업장주소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업종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대표자 성명 등</a:t>
                      </a: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신용거래정보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신용정보주체의 거래내용을 판단할 수 있는 정보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개인신용거래정보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대출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채무보증 및 신용카드 현금서비스현황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신용카드 발급 및 해지사실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연체정보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대위변제ㆍ대지급정보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어음ㆍ수표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부도정보 등 금융거래 상거래와 관련하여 그 거래의 종류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기간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금액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금리 및 한도 등에 관한 정보</a:t>
                      </a: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기업신용거래정보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신용카드 발급 및 해지사실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연체정보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대위변제ㆍ대지급정보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어음ㆍ수표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부도정보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대출ㆍ지급보증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등 신용공여현황 등</a:t>
                      </a: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신용도판단정보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신용정보주체의 신용도를 판단할 수 있는 정보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금융거래 등 상거래와 관련하여 발생한 채무의 불이행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연체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부도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대위변제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대지급과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그 밖의 부정한 방법에 의한 신용질서 문란행위와 관련된 금액 및 발생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해소의 시기 등에 관한 사항</a:t>
                      </a: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신용정보주체가 법인인 경우 실제 법인의 경영에 참여하여 법인을 사실상 지배하는 자로서 대통령령으로 정하는 자에 관한 정보</a:t>
                      </a: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신용능력정보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신용정보주체의 신용거래능력을 판단할 수 있는 정보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개인의 직업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재산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채무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소득의 총액 및 납세실적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그 밖에 이와 유사한 정보</a:t>
                      </a: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회사의 개황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사업의 내용 등 일반정보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재무상태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재무비율 등 재무에 관한 사항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감사인의 감사의</a:t>
                      </a:r>
                    </a:p>
                    <a:p>
                      <a:pPr fontAlgn="base" latinLnBrk="1"/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견 및 납세실적 등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비재무에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관한 사항 등</a:t>
                      </a: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공공기록정보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상기 정보 외에 신용정보주체의 신용을 판단할 때 필요한 정보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국세ㆍ지방세ㆍ관세ㆍ과태료ㆍ고용산재보험료의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체납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법원의 판결에 의해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채무불이행자로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등록된 </a:t>
                      </a:r>
                    </a:p>
                    <a:p>
                      <a:pPr fontAlgn="base" latinLnBrk="1"/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사실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개인회생절차가 진행 중인 거래처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신용회복지원이 확정된 거래처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파산으로 인한 면책 결정을 받은 거래처 등</a:t>
                      </a:r>
                    </a:p>
                    <a:p>
                      <a:endParaRPr lang="ko-KR" altLang="en-US" sz="800" b="0" i="0" u="none" strike="noStrike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관리하는 신용정보의 이용목적 및 종류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(1)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이용목적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신용정보 주체가 신청한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금융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거래 등 상거래 설정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유지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이행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관리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판단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및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금융사고조사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분쟁해결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민원처리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및 법령상 의무이행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등</a:t>
                      </a: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고객이 직접 제공한 개인신용정보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그 고객과의 상거래에서 생긴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신용정보포함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을 제공받은 목적</a:t>
                      </a: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상품과 서비스를 소개하거나 그 구매를 권유하거나 경품지급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사은행사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등 고객에게 </a:t>
                      </a:r>
                      <a:endParaRPr lang="en-US" altLang="ko-KR" sz="8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편의를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제공할 목적</a:t>
                      </a: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기타 동법 및 다른 법률의 규정에서 정한 경우</a:t>
                      </a: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통계작성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상업적 목적 포함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과학적연구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상업적 연구 포함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),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공익적 기록 </a:t>
                      </a:r>
                      <a:endParaRPr lang="en-US" altLang="ko-KR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보존 목적 등</a:t>
                      </a:r>
                      <a:endParaRPr lang="en-US" altLang="ko-KR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(2)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신용정보의 종류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식별정보 </a:t>
                      </a: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특정 신용정보주체를 식별할 수 있는 정보</a:t>
                      </a: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>
                        <a:buFontTx/>
                        <a:buChar char="-"/>
                      </a:pP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개인의 성명 및 개인식별번호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주민등록번호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외국인의 경우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외국인등록번호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여권번호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운전면허번호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재외동포의 경우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국내거소신고번호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외국인등록번호 또는 </a:t>
                      </a:r>
                      <a:endParaRPr lang="en-US" altLang="ko-KR" sz="8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>
                        <a:buFontTx/>
                        <a:buNone/>
                      </a:pP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국내거소신고번호가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없는 경우 외국인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재외동포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신용정보 등록번호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),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성명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주소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endParaRPr lang="en-US" altLang="ko-KR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>
                        <a:buFontTx/>
                        <a:buNone/>
                      </a:pP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전화번호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전자우편주소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성별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국적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거소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등</a:t>
                      </a:r>
                    </a:p>
                    <a:p>
                      <a:pPr fontAlgn="base" latinLnBrk="1">
                        <a:buFontTx/>
                        <a:buChar char="-"/>
                      </a:pP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개인기업 및 법인의 상호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사업자ㆍ법인등록번호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고유번호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사업장주소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업종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대표자 성명 등</a:t>
                      </a: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신용거래정보 </a:t>
                      </a: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신용정보주체의 거래내용을 판단할 수 있는 정보</a:t>
                      </a: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>
                        <a:buFontTx/>
                        <a:buChar char="-"/>
                      </a:pP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개인신용거래정보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대출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채무보증 및 신용카드 현금서비스현황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신용카드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발급 및 해지사실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연체정보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대위변제ㆍ대지급정보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어음ㆍ수표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부도정보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등 금융거래 상거래와 관련하여 그 거래의 종류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기간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금액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금리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및 한도 등에 관한 정보</a:t>
                      </a:r>
                    </a:p>
                    <a:p>
                      <a:pPr fontAlgn="base" latinLnBrk="1">
                        <a:buFontTx/>
                        <a:buChar char="-"/>
                      </a:pP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기업신용거래정보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신용카드 발급 및 해지사실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연체정보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대위변제ㆍ대지급정보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어음ㆍ수표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부도정보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대출ㆍ지급보증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등 신용공여현황 등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금융거래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상거래와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관련하여</a:t>
                      </a:r>
                      <a:endParaRPr lang="en-US" altLang="ko-KR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>
                        <a:buFontTx/>
                        <a:buNone/>
                      </a:pP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그 거래의 종류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기간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금액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금리 및 한도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등에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관한 정보</a:t>
                      </a: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금융질서문란정보</a:t>
                      </a: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부정한 방법으로 대출을 받는 등 금융거래질서를 문란하게 한 사실 등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28604"/>
            <a:ext cx="764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■ 신용정보활</a:t>
            </a:r>
            <a:r>
              <a:rPr lang="ko-KR" altLang="en-US" dirty="0"/>
              <a:t>용</a:t>
            </a:r>
            <a:r>
              <a:rPr lang="ko-KR" altLang="en-US" dirty="0" smtClean="0"/>
              <a:t>체제 개정사항 비교표 </a:t>
            </a:r>
            <a:r>
              <a:rPr lang="en-US" altLang="ko-KR" dirty="0" err="1" smtClean="0"/>
              <a:t>Ver</a:t>
            </a:r>
            <a:r>
              <a:rPr lang="en-US" altLang="ko-KR" dirty="0" smtClean="0"/>
              <a:t> 6.0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357166"/>
          </a:xfrm>
          <a:prstGeom prst="rect">
            <a:avLst/>
          </a:prstGeom>
          <a:solidFill>
            <a:srgbClr val="30945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2844" y="0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schemeClr val="bg1"/>
                </a:solidFill>
              </a:rPr>
              <a:t>개정사항 비교표 보기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285721" y="928670"/>
          <a:ext cx="8534751" cy="5740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79"/>
                <a:gridCol w="4248472"/>
              </a:tblGrid>
              <a:tr h="55602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변경 전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j-lt"/>
                        </a:rPr>
                        <a:t>변경 후</a:t>
                      </a:r>
                      <a:endParaRPr lang="ko-KR" altLang="en-US" sz="1000" dirty="0">
                        <a:latin typeface="+mj-lt"/>
                      </a:endParaRPr>
                    </a:p>
                  </a:txBody>
                  <a:tcPr anchor="ctr"/>
                </a:tc>
              </a:tr>
              <a:tr h="5184668">
                <a:tc>
                  <a:txBody>
                    <a:bodyPr/>
                    <a:lstStyle/>
                    <a:p>
                      <a:pPr fontAlgn="base" latinLnBrk="1"/>
                      <a:endParaRPr lang="en-US" altLang="ko-KR" sz="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endParaRPr lang="en-US" altLang="ko-KR" sz="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endParaRPr lang="en-US" altLang="ko-KR" sz="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endParaRPr lang="en-US" altLang="ko-KR" sz="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endParaRPr lang="en-US" altLang="ko-KR" sz="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endParaRPr lang="en-US" altLang="ko-KR" sz="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endParaRPr lang="en-US" altLang="ko-KR" sz="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endParaRPr lang="en-US" altLang="ko-KR" sz="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endParaRPr lang="en-US" altLang="ko-KR" sz="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endParaRPr lang="en-US" altLang="ko-KR" sz="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endParaRPr lang="en-US" altLang="ko-KR" sz="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endParaRPr lang="en-US" altLang="ko-KR" sz="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endParaRPr lang="en-US" altLang="ko-KR" sz="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endParaRPr lang="en-US" altLang="ko-KR" sz="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endParaRPr lang="en-US" altLang="ko-KR" sz="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신용정보를 제공받는 자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(1)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신용정보집중기관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신용정보회사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기타 법률에 의해 제출을 요구하는 공공기관 등 </a:t>
                      </a: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제공받는 자 </a:t>
                      </a: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신용정보집중기관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한국신용정보원</a:t>
                      </a: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신용정보회사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나이스평가정보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주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등</a:t>
                      </a: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기타 동법 및 다른 법률에 의해 제출을 요구하는 공공기관 등</a:t>
                      </a: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제공받는 자의 이용 목적</a:t>
                      </a: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신용정보집중기관 및 신용정보회사에 대한 제공 본인의 신용을 판단하기 위한 자료로 활용하거나 공공기관에서 정책자료로 활용</a:t>
                      </a: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기타 동법 및 다른 법률의 규정에서 정한 사항</a:t>
                      </a: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제공하는 신용정보의 종류</a:t>
                      </a: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식별정보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신용거래정보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신용도판단정보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신용능력정보</a:t>
                      </a: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제공하는 신용정보의 보유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이용 기간</a:t>
                      </a:r>
                    </a:p>
                    <a:p>
                      <a:pPr fontAlgn="base" latinLnBrk="1">
                        <a:buFontTx/>
                        <a:buChar char="-"/>
                      </a:pP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제공한 날로부터 등록사유 발생과 관련이 있는 금융거래가 존속하는 기간 또는 목적 달성 시까지 보유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이용됩니다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제공된 목적 달성 후에는 위에 기재된 이용 목적과 관련된 금융사고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분쟁해결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민원처리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법령상 의무이행을 위하여 필요한 범위 내에서만 보유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이용됩니다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ko-KR" altLang="en-US" sz="800" b="0" i="0" u="none" strike="noStrike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신용도판단정보 </a:t>
                      </a: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신용정보주체의 신용도를 판단할 수 있는 정보</a:t>
                      </a: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>
                        <a:buFontTx/>
                        <a:buChar char="-"/>
                      </a:pP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금융거래 등 상거래와 관련하여 발생한 채무의 불이행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연체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부도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대위</a:t>
                      </a:r>
                      <a:endParaRPr lang="en-US" altLang="ko-KR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>
                        <a:buFontTx/>
                        <a:buNone/>
                      </a:pP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변제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대지급과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그 밖의 부정한 방법에 의한 신용질서 문란행위와 관련된         </a:t>
                      </a:r>
                      <a:endParaRPr lang="en-US" altLang="ko-KR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>
                        <a:buFontTx/>
                        <a:buNone/>
                      </a:pP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금액 및 발생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해소의 시기 등에 관한 사항</a:t>
                      </a:r>
                    </a:p>
                    <a:p>
                      <a:pPr fontAlgn="base" latinLnBrk="1">
                        <a:buFontTx/>
                        <a:buChar char="-"/>
                      </a:pP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신용정보주체가 법인인 경우 실제 법인의 경영에 참여하여 법인을</a:t>
                      </a:r>
                      <a:endParaRPr lang="en-US" altLang="ko-KR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>
                        <a:buFontTx/>
                        <a:buNone/>
                      </a:pPr>
                      <a:r>
                        <a:rPr lang="en-US" altLang="ko-KR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사실상 지배하는 자로서 대통령령으로 정하는 자에 관한 정보</a:t>
                      </a: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신용능력정보 </a:t>
                      </a: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신용정보주체의 신용거래능력을 판단할 수 있는 정보</a:t>
                      </a: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개인의 직업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재산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채무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소득의 총액 및 납세실적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그 밖에 이와 유사한 정보</a:t>
                      </a: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회사의 개황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사업의 내용 등 일반정보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재무상태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재무비율 등 재무에 관한 사항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감사인의 감사의견 및 납세실적 등 비 재무에 관한 사항 등</a:t>
                      </a: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공공기록정보 </a:t>
                      </a: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상기 정보 외에 신용정보주체의 신용을 판단할 때 필요한 정보</a:t>
                      </a: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>
                        <a:buFontTx/>
                        <a:buChar char="-"/>
                      </a:pP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국세ㆍ지방세ㆍ관세ㆍ과태료ㆍ고용산재보험료의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체납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법원의 판결에 의해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채무불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이행자로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등록된 사실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개인회생절차가 진행 중인 거래처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신용회복지원이 확정된 거래처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파산으로 인한 면책 결정을 받은 거래처 등</a:t>
                      </a:r>
                      <a:endParaRPr lang="en-US" altLang="ko-KR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>
                        <a:buFontTx/>
                        <a:buChar char="-"/>
                      </a:pPr>
                      <a:endParaRPr lang="en-US" altLang="ko-KR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신용정보를 제공받는 자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(1)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신용정보집중기관</a:t>
                      </a: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신용정보회사</a:t>
                      </a: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기타 법률에 의해 제출을 요구하는 공공기관 등 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제공받는 자 </a:t>
                      </a: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신용정보집중기관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한국신용정보원</a:t>
                      </a: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신용정보회사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코리아크레딧뷰로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주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나이스평가정보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주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등</a:t>
                      </a: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기타 동법 및 다른 법률에 의해 제출을 요구하는 공공기관 등</a:t>
                      </a: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제공받는 자의 이용 목적</a:t>
                      </a: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신용을 판단하기 위한 자료로 활용하거나 공공기관에서 정책자료로 활용</a:t>
                      </a: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기타 동법 및 다른 법률의 규정에서 정한 사항</a:t>
                      </a: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제공하는 신용정보의 종류</a:t>
                      </a: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식별정보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신용거래정보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신용도판단정보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신용능력정보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기타 신용평가를 위한 정보</a:t>
                      </a: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제공하는 신용정보의 보유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이용 기간</a:t>
                      </a:r>
                    </a:p>
                    <a:p>
                      <a:pPr fontAlgn="base" latinLnBrk="1">
                        <a:buFontTx/>
                        <a:buChar char="-"/>
                      </a:pP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제공한 날로부터 등록사유 발생과 관련이 있는 금융거래가 존속하는 기간 또는 목적 달성 시까지 보유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이용됩니다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제공된 목적 달성 후에는 위에 기재된 이용 목적과 관련된 금융사고 조사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분쟁해결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민원처리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법령상 의무이행을 위하여 필요한 범위 내에서만 보유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이용됩니다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28604"/>
            <a:ext cx="764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■ 신용정보활</a:t>
            </a:r>
            <a:r>
              <a:rPr lang="ko-KR" altLang="en-US" dirty="0"/>
              <a:t>용</a:t>
            </a:r>
            <a:r>
              <a:rPr lang="ko-KR" altLang="en-US" dirty="0" smtClean="0"/>
              <a:t>체제 개정사항 비교표 </a:t>
            </a:r>
            <a:r>
              <a:rPr lang="en-US" altLang="ko-KR" dirty="0" err="1" smtClean="0"/>
              <a:t>Ver</a:t>
            </a:r>
            <a:r>
              <a:rPr lang="en-US" altLang="ko-KR" dirty="0" smtClean="0"/>
              <a:t> 6.0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357166"/>
          </a:xfrm>
          <a:prstGeom prst="rect">
            <a:avLst/>
          </a:prstGeom>
          <a:solidFill>
            <a:srgbClr val="30945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2844" y="0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schemeClr val="bg1"/>
                </a:solidFill>
              </a:rPr>
              <a:t>개정사항 비교표 보기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285721" y="928670"/>
          <a:ext cx="8534751" cy="5740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79"/>
                <a:gridCol w="4248472"/>
              </a:tblGrid>
              <a:tr h="55602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변경 전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j-lt"/>
                        </a:rPr>
                        <a:t>변경 후</a:t>
                      </a:r>
                      <a:endParaRPr lang="ko-KR" altLang="en-US" sz="1000" dirty="0">
                        <a:latin typeface="+mj-lt"/>
                      </a:endParaRPr>
                    </a:p>
                  </a:txBody>
                  <a:tcPr anchor="ctr"/>
                </a:tc>
              </a:tr>
              <a:tr h="5184668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신용정보주체의 권리 및 행사방법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개인신용정보 주체의 권리에 관한 사항</a:t>
                      </a:r>
                    </a:p>
                    <a:p>
                      <a:pPr fontAlgn="base" latinLnBrk="0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(1)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개인신용정보의 열람 및 정정 청구권</a:t>
                      </a: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신용정보주체는 본인임을 확인 후 해당 정보주체는 금융회사에 대하여 자신의 개인신용정보를 열람하거나 제공해줄 것을 청구할 수 있으며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자신의 개인신용정보가 사실과 다를 경우 정정을 청구할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신용정보의 열람청구 접수</a:t>
                      </a: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처리 부서</a:t>
                      </a:r>
                      <a:endParaRPr lang="en-US" altLang="ko-KR" sz="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(2)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개인신용정보 제공 및 이용 동의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철회권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정보주체는 금융회사에게 ‘신용정보회사 또는 신용정보집중기관에 제공하여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개인의 신용도 등을 평가하기 위한 목적 외의 목적으로 행한 개인신용정보 제공동의’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를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철회할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단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개인신용정보를 제공하지 않으면 약정한 서비스 제공이 어려울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.)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(3)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연락중지 청구권</a:t>
                      </a: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정보주체는 금융회사에 대하여 상품이나 용역을 소개하거나 구매를 권유할 목적으로 본인에게 연락하는 것을 중지하도록 청구할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(4)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개인신용정보 이용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제공 사실 조회 및 통지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요청권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내부경영관리 목적으로 이용하거나 반복적인 업무위탁을 위해 제공하는 경우 등을 제외하고 신용정보주체는 최근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년간 개인신용정보를 이용하거나 제공한 현황을 서면 또는 전자우편으로 통지를 요구할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신용정보주체의 통지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요청시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「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신용정보업감독규정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별지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15]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」의 내용을 통지합니다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개인신용정보 이용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제공 현황의 통지를 요청하는 경우 소정의 수수료가 발생할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(5)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개인신용정보의 삭제 요구권</a:t>
                      </a: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금융거래 등 상거래 관계의 설정 및 유지 등에 필수적인 개인신용정보의 경우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신용정보주체는 금융거래 등 상거래관계가 종료되고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년이 경과한 이후 금융회사에게 본인의 개인신용정보의 삭제를 요구할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(6)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상거래 거절 근거 신용정보의 고지 요구권</a:t>
                      </a: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금융회사가 신용정보회사 및 신용정보집중기관으로부터 제공받은 개인신용정보에 근거하여 상거래관계 설정을 거절하거나 중지한 경우 근거가 된 정보 등의 고지를 요구할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(7)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자동화평가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결과에 대한 설명요구 및 이의제기권 </a:t>
                      </a: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개인신용평가 및 금융거래의 상거래관계 설정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유지 여부 등을 위하여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자동화평가를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하는지 여부와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자동화평가의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결과 등에 대하여 설명하여 줄 것을 요구할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자동화평가에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이용된 기초정보의 내용이 정확하지 아니하거나 최신의 정보가 아니라고 판단되는 경우 기초정보를 정정하거나 삭제할 것을 요구할 수 있으며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자동화평가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결과의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재산출을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요구할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altLang="ko-KR" sz="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ko-KR" altLang="en-US" sz="800" b="0" i="0" u="none" strike="noStrike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신용정보주체의 권리의 종류 및 행사 방법</a:t>
                      </a:r>
                    </a:p>
                    <a:p>
                      <a:pPr fontAlgn="base" latinLnBrk="0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개인신용정보 주체의 권리에 관한 사항</a:t>
                      </a: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(1)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개인신용정보의 이용</a:t>
                      </a: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제공 사실의 조회 및 통지 </a:t>
                      </a:r>
                      <a:r>
                        <a:rPr lang="ko-KR" altLang="en-US" sz="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요청권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내부경영관리 목적으로 이용하거나 반복적인 업무위탁을 위해 제공하는 경우 등을 제외하고 개인신용정보를 이용하거나 제공중인 현황의 조회를 요구할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조회를 한 고객의 요청이 있는 경우 요청한 날로부터 최근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년간의 이용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제공 현황을 서면 또는 전자우편으로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정기적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으로 통지해 줄 것을 요청할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신용정보주체의 통지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요청시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「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신용정보업감독규정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별지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15]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」의 내용을 통지합니다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개인신용정보의 이용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제공 현황의 통지를 요청하는 경우 소정의 수수료가 발생할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(2)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개인신용정보 제공 동의 </a:t>
                      </a:r>
                      <a:r>
                        <a:rPr lang="ko-KR" altLang="en-US" sz="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철회권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신용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정보주체는 본인의 신용도 등을 평가하기 위한 목적 외의 목적으로 행한 개인신용정보 제공 동의를 한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경우 영업점 방문신청을 통해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철회할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(3)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연락중지 청구권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개인인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신용정보주체는 상품이나 용역을 소개하거나 구매를 권유할 목적으로 본인에게 연락하는 것을 중지하도록 청구할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(4)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신용정보의 열람 및 정정청구권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신용정보주체는 본인임을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확인 받아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신용정보의 교부 또는 열람을 청구할 수 있으며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본인의 신용정보가 사실과 다를 경우에는 정정을 청구할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(5)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개인신용정보의 삭제 요구권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신용정보주체는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금융거래 등 상거래 관계 종료 후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년이 경과되면 개인신용정보의 삭제를 요구할 수 있습니다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다만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신용정보법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제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조의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제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항에 각 호의 어느 하나에 해당하는 경우에는 그러하지 아니합니다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(6)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상거래 거절 근거 신용정보의 고지요구권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신용정보회사 및 신용정보집중기관으로부터 제공받은 고객의 개인신용정보를 근거하여 상거래관계 설정을 거절하거나 중지한 경우 그 근거가 된 정보를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고지요구할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(7) </a:t>
                      </a:r>
                      <a:r>
                        <a:rPr lang="ko-KR" altLang="en-US" sz="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자동화평가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결과에 대한 설명요구 및 이의제기권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개인신용평가 및 금융거래의 상거래관계 설정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유지 여부를 결정하기 위하여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자동화평가를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하는지 여부와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자동화평가의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결과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주요 기준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기초정보등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에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대하여 설명하여 줄 것을 요구할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자동화평가에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이용된 기초정보의 내용이 정확하지 아니하거나 최신의 정보가 아니라고 판단되는 경우 </a:t>
                      </a:r>
                    </a:p>
                    <a:p>
                      <a:pPr fontAlgn="base" latinLnBrk="0"/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기초정보를 정정하거나 삭제할 것을 요구할 수 있으며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자동화평가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결과의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재산출을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요구할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28604"/>
            <a:ext cx="764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■ 신용정보활</a:t>
            </a:r>
            <a:r>
              <a:rPr lang="ko-KR" altLang="en-US" dirty="0"/>
              <a:t>용</a:t>
            </a:r>
            <a:r>
              <a:rPr lang="ko-KR" altLang="en-US" dirty="0" smtClean="0"/>
              <a:t>체제 개정사항 비교표 </a:t>
            </a:r>
            <a:r>
              <a:rPr lang="en-US" altLang="ko-KR" dirty="0" err="1" smtClean="0"/>
              <a:t>Ver</a:t>
            </a:r>
            <a:r>
              <a:rPr lang="en-US" altLang="ko-KR" dirty="0" smtClean="0"/>
              <a:t> 6.0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357166"/>
          </a:xfrm>
          <a:prstGeom prst="rect">
            <a:avLst/>
          </a:prstGeom>
          <a:solidFill>
            <a:srgbClr val="30945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2844" y="0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schemeClr val="bg1"/>
                </a:solidFill>
              </a:rPr>
              <a:t>개정사항 비교표 보기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285721" y="928670"/>
          <a:ext cx="8534751" cy="5740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79"/>
                <a:gridCol w="4248472"/>
              </a:tblGrid>
              <a:tr h="55602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변경 전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j-lt"/>
                        </a:rPr>
                        <a:t>변경 후</a:t>
                      </a:r>
                      <a:endParaRPr lang="ko-KR" altLang="en-US" sz="1000" dirty="0">
                        <a:latin typeface="+mj-lt"/>
                      </a:endParaRPr>
                    </a:p>
                  </a:txBody>
                  <a:tcPr anchor="ctr"/>
                </a:tc>
              </a:tr>
              <a:tr h="5184668">
                <a:tc>
                  <a:txBody>
                    <a:bodyPr/>
                    <a:lstStyle/>
                    <a:p>
                      <a:pPr fontAlgn="base" latinLnBrk="0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(8)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개인신용정보의 전송요구권</a:t>
                      </a: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신용정보주체는 당사가 보유하고 있는 본인에 관한 개인신용정보를 본인신용정보관리회사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개인신용평가회사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개인사업자신용평가회사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본인 등에게 전송하거나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전송요구를 철회하여 줄 것을 요구할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endParaRPr lang="en-US" altLang="ko-KR" sz="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>
                        <a:buFontTx/>
                        <a:buChar char="-"/>
                      </a:pPr>
                      <a:endParaRPr lang="en-US" altLang="ko-KR" sz="8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인터넷 접속파일 등 개인정보를 자동으로 수집하는 장치의 설치</a:t>
                      </a: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운영 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및 그 거부에 관한 사항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당사는 고객께서 홈페이지에 접속하신 상태에서 고객편의제공 및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사용성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개선을 위하여 고객님의 정보를 수시로 저장하고 불러오는 ‘쿠키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(Cookie)'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를 이용하고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쿠키는 이용자 사이트에 대한 기본 설정정보를 보관하기 위해 해당 웹사이트가 사용자의 컴퓨터 브라우저에 전송하는 소량의 정보입니다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쿠키 이용에 대한 선택권은 고객이 가지고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고객님의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웹브라우저에서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모든 쿠키를 허용하거나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쿠키가 저장될 때마다 확인을 거치거나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모든 쿠키의 저장을 거부하는 등의 옵션을 선택하실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단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고객이 쿠키의 저장을 거부하는 옵션을 선택하시는 경우에는 서비스 이용에 불편이 야기될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쿠키 설정 거부 방법</a:t>
                      </a: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사용하는 웹 브라우저의 옵션을 선택함으로써 모든 쿠키를 허용하거나 쿠키를 저장할 때마다 확인 을 치거나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모든 쿠키의 저장을 거부할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설정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인터넷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익스플로어의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경우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방법 예시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웹 브라우저 상단의 도구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인터넷 옵션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개인정보</a:t>
                      </a:r>
                    </a:p>
                    <a:p>
                      <a:endParaRPr lang="ko-KR" altLang="en-US" sz="800" b="0" i="0" u="none" strike="noStrike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(8)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개인신용정보의 전송요구권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신용정보주체는 당사가 보유하고 있는 본인에 관한 개인신용정보를 본인신용정보관리회사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개인신용평가회사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개인사업자신용평가회사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본인 등에게 전송하거나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전송요구를 철회하여 줄 것을 요구할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>
                        <a:buFontTx/>
                        <a:buChar char="-"/>
                      </a:pPr>
                      <a:endParaRPr lang="en-US" altLang="ko-KR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>
                        <a:buFontTx/>
                        <a:buChar char="-"/>
                      </a:pPr>
                      <a:endParaRPr lang="en-US" altLang="ko-KR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>
                        <a:buFontTx/>
                        <a:buChar char="-"/>
                      </a:pPr>
                      <a:endParaRPr lang="en-US" altLang="ko-KR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인터넷 접속파일 등 개인정보를 자동으로 수집하는 장치의 설치</a:t>
                      </a: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운영 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및 그 거부에 관한 사항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당사는 고객이 홈페이지에 접속한 상태에서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고객특화 서비스 제공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및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사용성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개선을 위하여 고객님의 정보를 수시로 저장하고 불러오는 ‘쿠키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(Cookie)'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를 이용하고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쿠키는 이용자 사이트에 대한 기본 설정정보를 보관하기 위해 해당 웹사이트가 사용자의 컴퓨터 브라우저에 전송하는 소량의 정보입니다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쿠키 이용에 대한 선택권은 고객이 가지고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고객의 웹 브라우저에서 모든 쿠키를 허용하거나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쿠키가 저장될 때마다 확인을 거치거나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모든 쿠키의 저장을 거부하는 등의 옵션을 선택하실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단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고객이 쿠키의 저장을 거부하는 옵션을 선택하시는 경우에는 서비스 이용에 불편이 야기될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쿠키 설정 거부 방법</a:t>
                      </a: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사용하는 웹 브라우저의 옵션을 선택함으로써 모든 쿠키를 허용하거나 쿠키를 저장할 때마다 확인을 거치거나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모든 쿠키의 저장을 거부할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설정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인터넷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익스플로어의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경우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방법 예시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웹 브라우저 상단의 도구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인터넷 옵션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개인정보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28604"/>
            <a:ext cx="764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■ 신용정보활</a:t>
            </a:r>
            <a:r>
              <a:rPr lang="ko-KR" altLang="en-US" dirty="0"/>
              <a:t>용</a:t>
            </a:r>
            <a:r>
              <a:rPr lang="ko-KR" altLang="en-US" dirty="0" smtClean="0"/>
              <a:t>체제 개정사항 비교표 </a:t>
            </a:r>
            <a:r>
              <a:rPr lang="en-US" altLang="ko-KR" dirty="0" err="1" smtClean="0"/>
              <a:t>Ver</a:t>
            </a:r>
            <a:r>
              <a:rPr lang="en-US" altLang="ko-KR" dirty="0" smtClean="0"/>
              <a:t> 6.0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357166"/>
          </a:xfrm>
          <a:prstGeom prst="rect">
            <a:avLst/>
          </a:prstGeom>
          <a:solidFill>
            <a:srgbClr val="30945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2844" y="0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schemeClr val="bg1"/>
                </a:solidFill>
              </a:rPr>
              <a:t>개정사항 비교표 보기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285721" y="928670"/>
          <a:ext cx="8534751" cy="5740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79"/>
                <a:gridCol w="4248472"/>
              </a:tblGrid>
              <a:tr h="55602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변경 전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j-lt"/>
                        </a:rPr>
                        <a:t>변경 후</a:t>
                      </a:r>
                      <a:endParaRPr lang="ko-KR" altLang="en-US" sz="1000" dirty="0">
                        <a:latin typeface="+mj-lt"/>
                      </a:endParaRPr>
                    </a:p>
                  </a:txBody>
                  <a:tcPr anchor="ctr"/>
                </a:tc>
              </a:tr>
              <a:tr h="5184668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 보유 및 이용기간</a:t>
                      </a: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 파기절차 및 방법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(1)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 보유 및 이용기간</a:t>
                      </a: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금융거래와 관련한 개인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정보는 수집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이용에 관한 동의일로부터 금융거래 종료일 이후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년까지 위 이용목적을 위하여 보유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이용됩니다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단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금융거래 종료일 이후에는 금융사고 조사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분쟁 해결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민원처리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법령상 의무이행 및 당사의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리스크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관리업무만을 위하여 보유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이용됩니다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정보의 조회를 목적으로 수집된 개인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정보는 수집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이용에 대한 동의일로부터 고객에 대한 개인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정보 제공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조회 동의의 효력 기간까지 보유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이용됩니다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단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정보 제공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조회동의의 효력 기간 종료 후에는 금융사고 조사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분쟁 해결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민원처리 및 법령상 의무이행만을 위하여 보유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이용됩니다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회원 가입 및 관리 목적으로 수집된 개인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정보는 고객의 회원 가입일로부터 회원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탈퇴일까지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보유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이용 됩니다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단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회원 탈퇴일 후에는 제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조의 목적과 관련된 사고 조사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분쟁 해결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민원처리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법령상 의무이행 만을 위하여 보유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이용됩니다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*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금융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거래 종료일이란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당사와 거래중인 모든 계약 및 서비스가 종료된 날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채권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채무 분쟁 종료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을 의미합니다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(2)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 파기절차 및 방법 </a:t>
                      </a: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당사는 「신용정보의 이용 및 보호에 관한 법률」 제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조의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에 따라 금융거래 등 상거래 관계가 종료된 날로부터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년 이내에 개인신용정보를 삭제하고 있으며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다음의 경우에는 현재 거래중인 개인신용정보와 분리하는 등의 방법으로 관리하고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다른 법률에 따른 의무를 이행하기 위하여 불가피한 경우</a:t>
                      </a: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개인의 급박한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생명ㆍ신체ㆍ재산의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이익을 위하여 필요하다고 인정되는 경우</a:t>
                      </a: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신용정보를 삭제하는 경우에는 그 삭제된 개인신용정보가 복구 또는 재생되지 아니하도록 조치하고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전자적 파일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현재 기술 수준에서 적절한 비용이 소요되는 방법으로서 복원이 불가능 하도록 영구 삭제</a:t>
                      </a:r>
                    </a:p>
                    <a:p>
                      <a:pPr fontAlgn="base" latinLnBrk="1">
                        <a:buFontTx/>
                        <a:buChar char="-"/>
                      </a:pP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인쇄물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서면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그 밖의 기록 매체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파쇄 또는 소각</a:t>
                      </a:r>
                    </a:p>
                    <a:p>
                      <a:endParaRPr lang="ko-KR" altLang="en-US" sz="800" b="0" i="0" u="none" strike="noStrike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 보유 및 이용기간</a:t>
                      </a: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 파기절차 및 방법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(1)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 보유 및 이용기간</a:t>
                      </a: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금융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거래와 관련한 개인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정보는 수집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이용에 관한 동의일로부터 금융거래 종료일 이후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년까지 위 이용목적을 위하여 보유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이용됩니다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단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금융거래 종료일 이후에는 금융사고 조사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분쟁 해결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민원처리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법령상 의무이행 및 당사의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리스크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관리업무만을 위하여 보유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이용됩니다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정보의 조회를 목적으로 수집된 개인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정보는 수집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이용에 대한 동의일로부터 고객에 대한 개인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정보 제공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조회 동의의 효력 기간까지 보유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이용됩니다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단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정보 제공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조회 동의의 효력 기간 종료 후에는 금융사고 조사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분쟁 해결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민원처리 및 법령상 의무이행만을 위하여 보유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이용됩니다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상품 및 서비스 홍보 및 판매 권유 등과 관련한 개인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신용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정보는 수집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이용에 관한 동의일로부터 금융거래 종료일 또는 동의 </a:t>
                      </a:r>
                      <a:r>
                        <a:rPr lang="ko-KR" altLang="en-US" sz="8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철회시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까지 보유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이용됩니다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단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동의 철회일 후에는 제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조의 목적과 관련된 사고 조사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분쟁 해결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민원처리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법령상 의무이행만을 위하여 보유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이용됩니다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회원 가입 및 관리 목적으로 수집된 개인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정보는 고객의 회원 가입일로부터 회원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탈퇴일까지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보유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이용 됩니다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단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회원 탈퇴일 후에는 제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조의 목적과 관련된 사고 조사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분쟁 해결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민원처리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법령상 의무이행 만을 위하여 보유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이용됩니다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온라인 거래 관련한 개인</a:t>
                      </a:r>
                      <a:r>
                        <a:rPr lang="en-US" altLang="ko-KR" sz="8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신용</a:t>
                      </a:r>
                      <a:r>
                        <a:rPr lang="en-US" altLang="ko-KR" sz="8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8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정보는 전자금융거래법 시행령 제</a:t>
                      </a:r>
                      <a:r>
                        <a:rPr lang="en-US" altLang="ko-KR" sz="8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lang="ko-KR" altLang="en-US" sz="8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조에서 정하는 기간까지 보유</a:t>
                      </a:r>
                      <a:r>
                        <a:rPr lang="en-US" altLang="ko-KR" sz="8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이용됩니다</a:t>
                      </a:r>
                      <a:r>
                        <a:rPr lang="en-US" altLang="ko-KR" sz="8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b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가명정보는 가명처리 계획 수립 시 정한 기간 동안 보유</a:t>
                      </a:r>
                      <a:r>
                        <a:rPr lang="en-US" altLang="ko-KR" sz="8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이용됩니다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*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금융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거래 종료일이란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당사와 거래중인 모든 계약 및 서비스가 종료된 날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채권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채무 분쟁 종료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을 의미합니다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(2)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 파기절차 및 방법 </a:t>
                      </a: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당사는 「신용정보의 이용 및 보호에 관한 법률」 제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조의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에 따라 금융거래 등 상거래 관계가 종료 된</a:t>
                      </a:r>
                    </a:p>
                    <a:p>
                      <a:pPr fontAlgn="base" latinLnBrk="1"/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날로부터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년 이내에 개인신용정보를 삭제하고 있으며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다음의 경우에는 현재 거래중인 개인신용정보와</a:t>
                      </a:r>
                    </a:p>
                    <a:p>
                      <a:pPr fontAlgn="base" latinLnBrk="1"/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분리하는 등의 방법으로 관리하고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다른 법률에 따른 의무를 이행하기 위하여 불가피한 경우</a:t>
                      </a: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개인의 급박한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생명ㆍ신체ㆍ재산의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이익을 위하여 필요하다고 인정되는 경우</a:t>
                      </a: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그 밖에 예금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보험금의 지급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보험사기자의 재가입 방지를 위한 경우 등 개인신용정보를 보존할 필요가 있는 경우로서 </a:t>
                      </a:r>
                      <a:r>
                        <a:rPr lang="ko-KR" altLang="en-US" sz="8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신용정보법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시행령 제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조의 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에서 정하는 바에 따른 경우</a:t>
                      </a: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신용정보를 삭제하는 경우에는 그 삭제된 개인신용정보가 복구 또는 재생되지 아니하도록 조치하고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전자적 파일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현재 기술 수준에서 적절한 비용이 소요되는 방법으로서 복원이 불가능 하도록 영구삭제</a:t>
                      </a:r>
                    </a:p>
                    <a:p>
                      <a:pPr fontAlgn="base" latinLnBrk="1">
                        <a:buFontTx/>
                        <a:buChar char="-"/>
                      </a:pP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인쇄물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서면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그 밖의 기록 매체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파쇄 또는 소각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2875</Words>
  <Application>Microsoft Office PowerPoint</Application>
  <PresentationFormat>화면 슬라이드 쇼(4:3)</PresentationFormat>
  <Paragraphs>215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Windows User</dc:creator>
  <cp:lastModifiedBy>강남3</cp:lastModifiedBy>
  <cp:revision>45</cp:revision>
  <dcterms:created xsi:type="dcterms:W3CDTF">2021-09-13T06:49:45Z</dcterms:created>
  <dcterms:modified xsi:type="dcterms:W3CDTF">2024-03-22T01:35:11Z</dcterms:modified>
</cp:coreProperties>
</file>